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6"/>
  </p:notesMasterIdLst>
  <p:sldIdLst>
    <p:sldId id="256" r:id="rId2"/>
    <p:sldId id="257" r:id="rId3"/>
    <p:sldId id="258" r:id="rId4"/>
    <p:sldId id="259" r:id="rId5"/>
    <p:sldId id="270" r:id="rId6"/>
    <p:sldId id="298" r:id="rId7"/>
    <p:sldId id="297" r:id="rId8"/>
    <p:sldId id="319" r:id="rId9"/>
    <p:sldId id="295" r:id="rId10"/>
    <p:sldId id="288" r:id="rId11"/>
    <p:sldId id="300" r:id="rId12"/>
    <p:sldId id="316" r:id="rId13"/>
    <p:sldId id="306" r:id="rId14"/>
    <p:sldId id="301" r:id="rId15"/>
    <p:sldId id="278" r:id="rId16"/>
    <p:sldId id="308" r:id="rId17"/>
    <p:sldId id="318" r:id="rId18"/>
    <p:sldId id="314" r:id="rId19"/>
    <p:sldId id="317" r:id="rId20"/>
    <p:sldId id="315" r:id="rId21"/>
    <p:sldId id="307" r:id="rId22"/>
    <p:sldId id="299" r:id="rId23"/>
    <p:sldId id="310" r:id="rId24"/>
    <p:sldId id="31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09"/>
    <p:restoredTop sz="84386" autoAdjust="0"/>
  </p:normalViewPr>
  <p:slideViewPr>
    <p:cSldViewPr snapToGrid="0" snapToObjects="1" showGuides="1">
      <p:cViewPr varScale="1">
        <p:scale>
          <a:sx n="92" d="100"/>
          <a:sy n="92" d="100"/>
        </p:scale>
        <p:origin x="1716" y="96"/>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6/29/2019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984930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a:t>
            </a:r>
          </a:p>
          <a:p>
            <a:pPr marL="171450" indent="-171450">
              <a:buFont typeface="Arial" panose="020B0604020202020204" pitchFamily="34" charset="0"/>
              <a:buChar char="•"/>
            </a:pPr>
            <a:r>
              <a:rPr lang="en-US" baseline="0" dirty="0"/>
              <a:t>An ultra intelligent machine is one that can surpass the intellectual activities of any person, however clever that person may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ultra intelligent </a:t>
            </a:r>
            <a:r>
              <a:rPr lang="en-US"/>
              <a:t>machine has/can</a:t>
            </a:r>
            <a:r>
              <a:rPr lang="en-US" baseline="0"/>
              <a:t> </a:t>
            </a:r>
            <a:r>
              <a:rPr lang="en-US" baseline="0" dirty="0"/>
              <a:t>been created.</a:t>
            </a:r>
            <a:endParaRPr lang="en-US" dirty="0"/>
          </a:p>
          <a:p>
            <a:pPr marL="171450" indent="-171450">
              <a:buFont typeface="Arial" panose="020B0604020202020204" pitchFamily="34" charset="0"/>
              <a:buChar char="•"/>
            </a:pPr>
            <a:r>
              <a:rPr lang="en-US" baseline="0" dirty="0"/>
              <a:t>The design of machines is one of the intellectual activities of an ultra intelligent machine.</a:t>
            </a:r>
          </a:p>
          <a:p>
            <a:pPr marL="171450" indent="-171450">
              <a:buFont typeface="Arial" panose="020B0604020202020204" pitchFamily="34" charset="0"/>
              <a:buChar char="•"/>
            </a:pPr>
            <a:r>
              <a:rPr lang="en-US" baseline="0" dirty="0"/>
              <a:t>An ultra intelligent machine can build a machine that is even more intelligent than it.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12</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15</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22</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8d93025e8_0_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8d93025e8_0_7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our 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 First woman in space.</a:t>
            </a:r>
          </a:p>
          <a:p>
            <a:endParaRPr lang="en-US" baseline="0" dirty="0"/>
          </a:p>
          <a:p>
            <a:r>
              <a:rPr lang="en-US" baseline="0" dirty="0"/>
              <a:t>When you’re on a team where you depend on other people knowing things you don’t and vice versa,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year, make, model, and trim and predict the used 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p>
          <a:p>
            <a:endParaRPr lang="en-US" baseline="0" dirty="0"/>
          </a:p>
          <a:p>
            <a:r>
              <a:rPr lang="en-US" baseline="0" dirty="0"/>
              <a:t>Examples: How Roger Federer hits a backhand; how you recognize a face in a photograph.</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7</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t>There’s been an explosion of research</a:t>
            </a:r>
            <a:r>
              <a:rPr lang="en-US" altLang="x-none" baseline="0" dirty="0"/>
              <a:t> and </a:t>
            </a:r>
            <a:r>
              <a:rPr lang="en-US" altLang="x-none" i="1" baseline="0" dirty="0"/>
              <a:t>results </a:t>
            </a:r>
            <a:r>
              <a:rPr lang="en-US" altLang="x-none" i="0" baseline="0" dirty="0"/>
              <a:t>in the field of machine learning. And results in other areas of science, e.g., research on the brain has given machine learning some ideas.</a:t>
            </a:r>
            <a:endParaRPr lang="en-US" baseline="0" dirty="0"/>
          </a:p>
          <a:p>
            <a:endParaRPr lang="en-US" altLang="x-none" dirty="0"/>
          </a:p>
        </p:txBody>
      </p:sp>
    </p:spTree>
    <p:extLst>
      <p:ext uri="{BB962C8B-B14F-4D97-AF65-F5344CB8AC3E}">
        <p14:creationId xmlns:p14="http://schemas.microsoft.com/office/powerpoint/2010/main" val="43087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t>Assumptions</a:t>
            </a:r>
          </a:p>
          <a:p>
            <a:pPr marL="171450" indent="-171450">
              <a:buFont typeface="Arial" panose="020B0604020202020204" pitchFamily="34" charset="0"/>
              <a:buChar char="•"/>
            </a:pPr>
            <a:r>
              <a:rPr lang="en-US" altLang="x-none" dirty="0"/>
              <a:t>Hearing</a:t>
            </a:r>
            <a:r>
              <a:rPr lang="en-US" altLang="x-none" baseline="0" dirty="0"/>
              <a:t> and sight are due to a certain orchestra of signals in an area of the brain (hearing signals and sight signals).</a:t>
            </a:r>
          </a:p>
          <a:p>
            <a:pPr marL="171450" indent="-171450">
              <a:buFont typeface="Arial" panose="020B0604020202020204" pitchFamily="34" charset="0"/>
              <a:buChar char="•"/>
            </a:pPr>
            <a:r>
              <a:rPr lang="en-US" altLang="x-none" baseline="0" dirty="0"/>
              <a:t>The structure of an area of the brain determines the computation/algorithm that can be performed by it. </a:t>
            </a:r>
            <a:endParaRPr lang="en-US" altLang="x-none" dirty="0"/>
          </a:p>
          <a:p>
            <a:endParaRPr lang="en-US" altLang="x-none" dirty="0"/>
          </a:p>
          <a:p>
            <a:r>
              <a:rPr lang="en-US" altLang="x-none" dirty="0"/>
              <a:t>Case 1: When you give two</a:t>
            </a:r>
            <a:r>
              <a:rPr lang="en-US" altLang="x-none" baseline="0" dirty="0"/>
              <a:t> different brain areas the same inputs, you get the same outputs.</a:t>
            </a:r>
            <a:endParaRPr lang="en-US" altLang="x-none" dirty="0"/>
          </a:p>
          <a:p>
            <a:pPr marL="171450" indent="-171450">
              <a:buFont typeface="Arial" panose="020B0604020202020204" pitchFamily="34" charset="0"/>
              <a:buChar char="•"/>
            </a:pPr>
            <a:r>
              <a:rPr lang="en-US" altLang="x-none" baseline="0" dirty="0"/>
              <a:t>Input = visual data (translated into electrical shocks on the tongue)</a:t>
            </a:r>
          </a:p>
          <a:p>
            <a:pPr marL="171450" indent="-171450">
              <a:buFont typeface="Arial" panose="020B0604020202020204" pitchFamily="34" charset="0"/>
              <a:buChar char="•"/>
            </a:pPr>
            <a:r>
              <a:rPr lang="en-US" altLang="x-none" baseline="0" dirty="0"/>
              <a:t>Brain area 1 = sensory cortex</a:t>
            </a:r>
          </a:p>
          <a:p>
            <a:pPr marL="171450" indent="-171450">
              <a:buFont typeface="Arial" panose="020B0604020202020204" pitchFamily="34" charset="0"/>
              <a:buChar char="•"/>
            </a:pPr>
            <a:r>
              <a:rPr lang="en-US" altLang="x-none" b="1" baseline="0" dirty="0"/>
              <a:t>Output = sight signals</a:t>
            </a:r>
          </a:p>
          <a:p>
            <a:pPr marL="171450" indent="-171450">
              <a:buFont typeface="Arial" panose="020B0604020202020204" pitchFamily="34" charset="0"/>
              <a:buChar char="•"/>
            </a:pPr>
            <a:r>
              <a:rPr lang="en-US" altLang="x-none" baseline="0" dirty="0"/>
              <a:t>Input = visual data</a:t>
            </a:r>
          </a:p>
          <a:p>
            <a:pPr marL="171450" indent="-171450">
              <a:buFont typeface="Arial" panose="020B0604020202020204" pitchFamily="34" charset="0"/>
              <a:buChar char="•"/>
            </a:pPr>
            <a:r>
              <a:rPr lang="en-US" altLang="x-none" baseline="0" dirty="0"/>
              <a:t>Brain area 2 = visual cortex</a:t>
            </a:r>
          </a:p>
          <a:p>
            <a:pPr marL="171450" indent="-171450">
              <a:buFont typeface="Arial" panose="020B0604020202020204" pitchFamily="34" charset="0"/>
              <a:buChar char="•"/>
            </a:pPr>
            <a:r>
              <a:rPr lang="en-US" altLang="x-none" b="1" baseline="0" dirty="0"/>
              <a:t>Output = sight signals</a:t>
            </a:r>
          </a:p>
          <a:p>
            <a:pPr marL="171450" indent="-171450">
              <a:buFont typeface="Arial" panose="020B0604020202020204" pitchFamily="34" charset="0"/>
              <a:buChar char="•"/>
            </a:pPr>
            <a:endParaRPr lang="en-US" altLang="x-none" baseline="0" dirty="0"/>
          </a:p>
          <a:p>
            <a:pPr marL="0" indent="0">
              <a:buFont typeface="Arial" panose="020B0604020202020204" pitchFamily="34" charset="0"/>
              <a:buNone/>
            </a:pPr>
            <a:r>
              <a:rPr lang="en-US" altLang="x-none" baseline="0" dirty="0"/>
              <a:t>Case 2: When you give the same brain area two different inputs, you get two different outputs.</a:t>
            </a:r>
          </a:p>
          <a:p>
            <a:pPr marL="171450" indent="-171450">
              <a:buFont typeface="Arial" panose="020B0604020202020204" pitchFamily="34" charset="0"/>
              <a:buChar char="•"/>
            </a:pPr>
            <a:r>
              <a:rPr lang="en-US" altLang="x-none" baseline="0" dirty="0"/>
              <a:t>Input 1 = auditory data</a:t>
            </a:r>
          </a:p>
          <a:p>
            <a:pPr marL="171450" indent="-171450">
              <a:buFont typeface="Arial" panose="020B0604020202020204" pitchFamily="34" charset="0"/>
              <a:buChar char="•"/>
            </a:pPr>
            <a:r>
              <a:rPr lang="en-US" altLang="x-none" b="1" baseline="0" dirty="0"/>
              <a:t>Brain area = auditory cortex</a:t>
            </a:r>
          </a:p>
          <a:p>
            <a:pPr marL="171450" indent="-171450">
              <a:buFont typeface="Arial" panose="020B0604020202020204" pitchFamily="34" charset="0"/>
              <a:buChar char="•"/>
            </a:pPr>
            <a:r>
              <a:rPr lang="en-US" altLang="x-none" baseline="0" dirty="0"/>
              <a:t>Output 1 = hearing signals</a:t>
            </a:r>
          </a:p>
          <a:p>
            <a:pPr marL="171450" indent="-171450">
              <a:buFont typeface="Arial" panose="020B0604020202020204" pitchFamily="34" charset="0"/>
              <a:buChar char="•"/>
            </a:pPr>
            <a:r>
              <a:rPr lang="en-US" altLang="x-none" baseline="0" dirty="0"/>
              <a:t>Input 2 = visual data</a:t>
            </a:r>
          </a:p>
          <a:p>
            <a:pPr marL="171450" indent="-171450">
              <a:buFont typeface="Arial" panose="020B0604020202020204" pitchFamily="34" charset="0"/>
              <a:buChar char="•"/>
            </a:pPr>
            <a:r>
              <a:rPr lang="en-US" altLang="x-none" b="1" baseline="0" dirty="0"/>
              <a:t>Brain area = auditory cortex</a:t>
            </a:r>
          </a:p>
          <a:p>
            <a:pPr marL="171450" indent="-171450">
              <a:buFont typeface="Arial" panose="020B0604020202020204" pitchFamily="34" charset="0"/>
              <a:buChar char="•"/>
            </a:pPr>
            <a:r>
              <a:rPr lang="en-US" altLang="x-none" baseline="0" dirty="0"/>
              <a:t>Output 2 = sight signals</a:t>
            </a:r>
            <a:endParaRPr lang="en-US" altLang="x-none" dirty="0"/>
          </a:p>
          <a:p>
            <a:endParaRPr lang="en-US" altLang="x-none" dirty="0"/>
          </a:p>
          <a:p>
            <a:r>
              <a:rPr lang="en-US" altLang="x-none" dirty="0"/>
              <a:t>Conclusion/Hypothesis</a:t>
            </a:r>
            <a:r>
              <a:rPr lang="en-US" altLang="x-none" baseline="0" dirty="0"/>
              <a:t>: No matter the brain area, it’s doing the same thing – i.e., running the same algorithm. Hence the one-learning-algorithm hypothesis.</a:t>
            </a:r>
            <a:endParaRPr lang="en-US" altLang="x-none" dirty="0"/>
          </a:p>
        </p:txBody>
      </p:sp>
    </p:spTree>
    <p:extLst>
      <p:ext uri="{BB962C8B-B14F-4D97-AF65-F5344CB8AC3E}">
        <p14:creationId xmlns:p14="http://schemas.microsoft.com/office/powerpoint/2010/main" val="16063514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smtClean="0"/>
              <a:t>6/29/2019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smtClean="0"/>
              <a:t>6/29/2019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174277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1069848" y="1359877"/>
            <a:ext cx="10058400" cy="4812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6/29/2019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6/29/2019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6/29/2019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6/29/2019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6/29/2019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6/29/2019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6/29/2019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Lst>
  <p:hf sldNum="0" hdr="0" ftr="0" dt="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asha.Karimi@faculty.hult.edu"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a:t>
            </a:r>
          </a:p>
        </p:txBody>
      </p:sp>
      <p:sp>
        <p:nvSpPr>
          <p:cNvPr id="3" name="Subtitle 2"/>
          <p:cNvSpPr>
            <a:spLocks noGrp="1"/>
          </p:cNvSpPr>
          <p:nvPr>
            <p:ph type="subTitle" idx="1"/>
          </p:nvPr>
        </p:nvSpPr>
        <p:spPr/>
        <p:txBody>
          <a:bodyPr>
            <a:normAutofit/>
          </a:bodyPr>
          <a:lstStyle/>
          <a:p>
            <a:r>
              <a:rPr lang="en-US" dirty="0"/>
              <a:t>Data Literacy in the Age of Machine Learning</a:t>
            </a:r>
          </a:p>
        </p:txBody>
      </p:sp>
    </p:spTree>
    <p:extLst>
      <p:ext uri="{BB962C8B-B14F-4D97-AF65-F5344CB8AC3E}">
        <p14:creationId xmlns:p14="http://schemas.microsoft.com/office/powerpoint/2010/main" val="69262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a:t>Deep Learning</a:t>
            </a:r>
          </a:p>
        </p:txBody>
      </p:sp>
    </p:spTree>
    <p:extLst>
      <p:ext uri="{BB962C8B-B14F-4D97-AF65-F5344CB8AC3E}">
        <p14:creationId xmlns:p14="http://schemas.microsoft.com/office/powerpoint/2010/main" val="1974624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singularity</a:t>
            </a:r>
          </a:p>
        </p:txBody>
      </p:sp>
      <p:sp>
        <p:nvSpPr>
          <p:cNvPr id="3" name="Rectangle 2"/>
          <p:cNvSpPr/>
          <p:nvPr/>
        </p:nvSpPr>
        <p:spPr>
          <a:xfrm>
            <a:off x="1069848" y="2093976"/>
            <a:ext cx="9591278" cy="3416320"/>
          </a:xfrm>
          <a:prstGeom prst="rect">
            <a:avLst/>
          </a:prstGeom>
        </p:spPr>
        <p:txBody>
          <a:bodyPr wrap="square">
            <a:spAutoFit/>
          </a:bodyPr>
          <a:lstStyle/>
          <a:p>
            <a:r>
              <a:rPr lang="en-US" sz="2400" i="1" dirty="0">
                <a:latin typeface="medium-content-slab-serif-font" charset="0"/>
              </a:rPr>
              <a:t>“Let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control.” (I.J. Good, 1965)</a:t>
            </a:r>
            <a:endParaRPr lang="en-US" sz="2400" dirty="0"/>
          </a:p>
        </p:txBody>
      </p:sp>
    </p:spTree>
    <p:extLst>
      <p:ext uri="{BB962C8B-B14F-4D97-AF65-F5344CB8AC3E}">
        <p14:creationId xmlns:p14="http://schemas.microsoft.com/office/powerpoint/2010/main" val="103204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1107516"/>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
        <p:nvSpPr>
          <p:cNvPr id="64" name="TextBox 63"/>
          <p:cNvSpPr txBox="1"/>
          <p:nvPr/>
        </p:nvSpPr>
        <p:spPr>
          <a:xfrm>
            <a:off x="9409575" y="6051377"/>
            <a:ext cx="1233607" cy="276999"/>
          </a:xfrm>
          <a:prstGeom prst="rect">
            <a:avLst/>
          </a:prstGeom>
          <a:noFill/>
        </p:spPr>
        <p:txBody>
          <a:bodyPr wrap="none" rtlCol="0">
            <a:spAutoFit/>
          </a:bodyPr>
          <a:lstStyle/>
          <a:p>
            <a:r>
              <a:rPr lang="en-US" sz="1200" dirty="0"/>
              <a:t>Source: DARPA</a:t>
            </a:r>
          </a:p>
        </p:txBody>
      </p:sp>
      <p:sp>
        <p:nvSpPr>
          <p:cNvPr id="3" name="Title 2"/>
          <p:cNvSpPr>
            <a:spLocks noGrp="1"/>
          </p:cNvSpPr>
          <p:nvPr>
            <p:ph type="title"/>
          </p:nvPr>
        </p:nvSpPr>
        <p:spPr/>
        <p:txBody>
          <a:bodyPr/>
          <a:lstStyle/>
          <a:p>
            <a:r>
              <a:rPr lang="en-US" dirty="0"/>
              <a:t>The components of intelligence</a:t>
            </a:r>
          </a:p>
        </p:txBody>
      </p:sp>
    </p:spTree>
    <p:extLst>
      <p:ext uri="{BB962C8B-B14F-4D97-AF65-F5344CB8AC3E}">
        <p14:creationId xmlns:p14="http://schemas.microsoft.com/office/powerpoint/2010/main" val="185287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a:t>What We’ll Cover in </a:t>
            </a:r>
            <a:r>
              <a:rPr lang="en-US"/>
              <a:t>the Course</a:t>
            </a:r>
          </a:p>
        </p:txBody>
      </p:sp>
      <p:sp>
        <p:nvSpPr>
          <p:cNvPr id="3" name="Content Placeholder 2"/>
          <p:cNvSpPr>
            <a:spLocks noGrp="1"/>
          </p:cNvSpPr>
          <p:nvPr>
            <p:ph idx="1"/>
          </p:nvPr>
        </p:nvSpPr>
        <p:spPr>
          <a:xfrm>
            <a:off x="1371600" y="1540644"/>
            <a:ext cx="9601200" cy="4475922"/>
          </a:xfrm>
        </p:spPr>
        <p:txBody>
          <a:bodyPr>
            <a:normAutofit lnSpcReduction="10000"/>
          </a:bodyPr>
          <a:lstStyle/>
          <a:p>
            <a:pPr lvl="0"/>
            <a:r>
              <a:rPr lang="en-US" i="1" dirty="0"/>
              <a:t>Part 1: The Mechanics of Prediction</a:t>
            </a:r>
            <a:r>
              <a:rPr lang="en-US" dirty="0"/>
              <a:t>. In Part 1 we’ll dive right into machine learning, unpacking the key concepts. 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We’ll round out this part by taking a look at more advanced machine learning techniques.</a:t>
            </a:r>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building a machine learning system.</a:t>
            </a:r>
          </a:p>
          <a:p>
            <a:endParaRPr lang="en-US" dirty="0"/>
          </a:p>
        </p:txBody>
      </p:sp>
    </p:spTree>
    <p:extLst>
      <p:ext uri="{BB962C8B-B14F-4D97-AF65-F5344CB8AC3E}">
        <p14:creationId xmlns:p14="http://schemas.microsoft.com/office/powerpoint/2010/main" val="184908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a:t>Prerequisites</a:t>
            </a:r>
          </a:p>
        </p:txBody>
      </p:sp>
      <p:sp>
        <p:nvSpPr>
          <p:cNvPr id="3" name="Content Placeholder 2"/>
          <p:cNvSpPr>
            <a:spLocks noGrp="1"/>
          </p:cNvSpPr>
          <p:nvPr>
            <p:ph idx="1"/>
          </p:nvPr>
        </p:nvSpPr>
        <p:spPr>
          <a:xfrm>
            <a:off x="1371600" y="1391478"/>
            <a:ext cx="9601200" cy="4475922"/>
          </a:xfrm>
        </p:spPr>
        <p:txBody>
          <a:bodyPr>
            <a:normAutofit/>
          </a:bodyPr>
          <a:lstStyle/>
          <a:p>
            <a:r>
              <a:rPr lang="en-US" dirty="0"/>
              <a:t>We do not use any advanced mathematics in this course. If you’ve taken the SAT or the GRE you’ve already come across math that is much more advanced than anything you will need for this course. </a:t>
            </a:r>
          </a:p>
          <a:p>
            <a:r>
              <a:rPr lang="en-US" dirty="0"/>
              <a:t>Alternatively, if you’re comfortable working with spreadsheets (nothing fancy, just basic formulas and manipulations like sorting rows), you will be comfortable with all of the mathematics used in this course. </a:t>
            </a:r>
          </a:p>
          <a:p>
            <a:r>
              <a:rPr lang="en-US" dirty="0"/>
              <a:t>Hands-on learning is encouraged using the Orange data science platform (https://</a:t>
            </a:r>
            <a:r>
              <a:rPr lang="en-US" dirty="0" err="1"/>
              <a:t>orange.biolab.si</a:t>
            </a:r>
            <a:r>
              <a:rPr lang="en-US" dirty="0"/>
              <a:t>/) – a visual way to solve machine learning problems without programming. </a:t>
            </a:r>
          </a:p>
          <a:p>
            <a:r>
              <a:rPr lang="en-US" dirty="0"/>
              <a:t>NOTE: Python or any programming knowledge is NOT a prerequisite for the course. The course assignments (homework, group presentation, and the final exam) do NOT require any programming. </a:t>
            </a:r>
          </a:p>
          <a:p>
            <a:endParaRPr lang="en-US" dirty="0"/>
          </a:p>
        </p:txBody>
      </p:sp>
    </p:spTree>
    <p:extLst>
      <p:ext uri="{BB962C8B-B14F-4D97-AF65-F5344CB8AC3E}">
        <p14:creationId xmlns:p14="http://schemas.microsoft.com/office/powerpoint/2010/main" val="1507162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a:t>What is </a:t>
            </a:r>
            <a:r>
              <a:rPr lang="en-US" b="1" i="1" dirty="0"/>
              <a:t>not</a:t>
            </a:r>
            <a:r>
              <a:rPr lang="en-US" i="1" dirty="0"/>
              <a:t> </a:t>
            </a:r>
            <a:r>
              <a:rPr lang="en-US" dirty="0"/>
              <a:t>covered in this course</a:t>
            </a:r>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a:t>We will not cover the details of machine learning algorithms </a:t>
            </a:r>
            <a:r>
              <a:rPr lang="mr-IN" dirty="0"/>
              <a:t>–</a:t>
            </a:r>
            <a:r>
              <a:rPr lang="en-US" dirty="0"/>
              <a:t> how they are designed or how to make them efficient. </a:t>
            </a:r>
          </a:p>
          <a:p>
            <a:r>
              <a:rPr lang="en-US" dirty="0"/>
              <a:t>We will not cover the theoretical underpinnings of machine learning </a:t>
            </a:r>
            <a:r>
              <a:rPr lang="mr-IN" dirty="0"/>
              <a:t>–</a:t>
            </a:r>
            <a:r>
              <a:rPr lang="en-US" dirty="0"/>
              <a:t> probability, statistics, statistical inference, numerical computation, etc..</a:t>
            </a:r>
          </a:p>
          <a:p>
            <a:r>
              <a:rPr lang="en-US" dirty="0"/>
              <a:t>We will not cover computer science topics such as data structures, algorithm design, search, etc..</a:t>
            </a:r>
          </a:p>
          <a:p>
            <a:r>
              <a:rPr lang="en-US" dirty="0"/>
              <a:t>We will not cover deep learning and associated platforms like </a:t>
            </a:r>
            <a:r>
              <a:rPr lang="en-US" dirty="0" err="1"/>
              <a:t>TensorFlow</a:t>
            </a:r>
            <a:r>
              <a:rPr lang="en-US" dirty="0"/>
              <a:t>, </a:t>
            </a:r>
            <a:r>
              <a:rPr lang="en-US" dirty="0" err="1"/>
              <a:t>Keras</a:t>
            </a:r>
            <a:r>
              <a:rPr lang="en-US" dirty="0"/>
              <a:t>, </a:t>
            </a:r>
            <a:r>
              <a:rPr lang="en-US" dirty="0" err="1"/>
              <a:t>Theano</a:t>
            </a:r>
            <a:r>
              <a:rPr lang="en-US" dirty="0"/>
              <a:t>, etc.</a:t>
            </a:r>
          </a:p>
          <a:p>
            <a:r>
              <a:rPr lang="en-US" dirty="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a:t>This is not a course for students seeking to learn the theoretical and mathematical underpinnings of machine learning.</a:t>
            </a:r>
          </a:p>
        </p:txBody>
      </p:sp>
    </p:spTree>
    <p:extLst>
      <p:ext uri="{BB962C8B-B14F-4D97-AF65-F5344CB8AC3E}">
        <p14:creationId xmlns:p14="http://schemas.microsoft.com/office/powerpoint/2010/main" val="85129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textbook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357" y="1697061"/>
            <a:ext cx="3002295" cy="3939375"/>
          </a:xfrm>
        </p:spPr>
      </p:pic>
      <p:sp>
        <p:nvSpPr>
          <p:cNvPr id="3" name="TextBox 2"/>
          <p:cNvSpPr txBox="1"/>
          <p:nvPr/>
        </p:nvSpPr>
        <p:spPr>
          <a:xfrm>
            <a:off x="5478756" y="1266092"/>
            <a:ext cx="5060411" cy="4801314"/>
          </a:xfrm>
          <a:prstGeom prst="rect">
            <a:avLst/>
          </a:prstGeom>
          <a:noFill/>
        </p:spPr>
        <p:txBody>
          <a:bodyPr wrap="square" rtlCol="0">
            <a:spAutoFit/>
          </a:bodyPr>
          <a:lstStyle/>
          <a:p>
            <a:pPr marL="285750" indent="-285750">
              <a:buFont typeface="Arial" charset="0"/>
              <a:buChar char="•"/>
            </a:pPr>
            <a:r>
              <a:rPr lang="en-US" dirty="0"/>
              <a:t>Nice alternative view </a:t>
            </a:r>
            <a:r>
              <a:rPr lang="mr-IN" dirty="0"/>
              <a:t>–</a:t>
            </a:r>
            <a:r>
              <a:rPr lang="en-US" dirty="0"/>
              <a:t> useful when you’re learning something new.</a:t>
            </a:r>
          </a:p>
          <a:p>
            <a:pPr marL="285750" indent="-285750">
              <a:buFont typeface="Arial" charset="0"/>
              <a:buChar char="•"/>
            </a:pPr>
            <a:endParaRPr lang="en-US" dirty="0"/>
          </a:p>
          <a:p>
            <a:pPr marL="285750" indent="-285750">
              <a:buFont typeface="Arial" charset="0"/>
              <a:buChar char="•"/>
            </a:pPr>
            <a:r>
              <a:rPr lang="en-US" dirty="0"/>
              <a:t>Strong on the business aspects of data science </a:t>
            </a:r>
            <a:r>
              <a:rPr lang="mr-IN" dirty="0"/>
              <a:t>–</a:t>
            </a:r>
            <a:r>
              <a:rPr lang="en-US" dirty="0"/>
              <a:t> chapters 1, 2, 11, 13, and 14.</a:t>
            </a:r>
          </a:p>
          <a:p>
            <a:pPr marL="285750" indent="-285750">
              <a:buFont typeface="Arial" charset="0"/>
              <a:buChar char="•"/>
            </a:pPr>
            <a:endParaRPr lang="en-US" dirty="0"/>
          </a:p>
          <a:p>
            <a:pPr marL="285750" indent="-285750">
              <a:buFont typeface="Arial" charset="0"/>
              <a:buChar char="•"/>
            </a:pPr>
            <a:r>
              <a:rPr lang="en-US" dirty="0"/>
              <a:t>Additional book suggestions:</a:t>
            </a:r>
          </a:p>
          <a:p>
            <a:pPr marL="742950" lvl="1" indent="-285750">
              <a:buFont typeface="Arial" charset="0"/>
              <a:buChar char="•"/>
            </a:pPr>
            <a:r>
              <a:rPr lang="en-US" i="1" dirty="0" err="1"/>
              <a:t>DataSmart</a:t>
            </a:r>
            <a:r>
              <a:rPr lang="en-US" dirty="0"/>
              <a:t> by John Foreman</a:t>
            </a:r>
          </a:p>
          <a:p>
            <a:pPr marL="742950" lvl="1" indent="-285750">
              <a:buFont typeface="Arial" charset="0"/>
              <a:buChar char="•"/>
            </a:pPr>
            <a:r>
              <a:rPr lang="en-US" i="1" dirty="0"/>
              <a:t>AIQ</a:t>
            </a:r>
            <a:r>
              <a:rPr lang="en-US" dirty="0"/>
              <a:t> by Nick Polson and James Scott</a:t>
            </a:r>
          </a:p>
          <a:p>
            <a:pPr marL="742950" lvl="1" indent="-285750">
              <a:buFont typeface="Arial" charset="0"/>
              <a:buChar char="•"/>
            </a:pPr>
            <a:r>
              <a:rPr lang="en-US" i="1" dirty="0"/>
              <a:t>The Master Algorithm</a:t>
            </a:r>
            <a:r>
              <a:rPr lang="en-US" dirty="0"/>
              <a:t> by Pedro </a:t>
            </a:r>
            <a:r>
              <a:rPr lang="en-US" dirty="0" err="1"/>
              <a:t>Domingos</a:t>
            </a:r>
            <a:endParaRPr lang="en-US" dirty="0"/>
          </a:p>
          <a:p>
            <a:pPr marL="285750" indent="-285750">
              <a:buFont typeface="Arial" charset="0"/>
              <a:buChar char="•"/>
            </a:pPr>
            <a:endParaRPr lang="en-US" dirty="0"/>
          </a:p>
          <a:p>
            <a:pPr marL="285750" indent="-285750">
              <a:buFont typeface="Arial" charset="0"/>
              <a:buChar char="•"/>
            </a:pPr>
            <a:r>
              <a:rPr lang="en-US" dirty="0"/>
              <a:t>Lots of useful blogs/websites:</a:t>
            </a:r>
          </a:p>
          <a:p>
            <a:pPr marL="742950" lvl="1" indent="-285750">
              <a:buFont typeface="Arial" charset="0"/>
              <a:buChar char="•"/>
            </a:pPr>
            <a:r>
              <a:rPr lang="en-US" dirty="0"/>
              <a:t>Adam </a:t>
            </a:r>
            <a:r>
              <a:rPr lang="en-US" dirty="0" err="1"/>
              <a:t>Geitgey</a:t>
            </a:r>
            <a:r>
              <a:rPr lang="en-US" dirty="0"/>
              <a:t> (</a:t>
            </a:r>
            <a:r>
              <a:rPr lang="en-US" i="1" dirty="0"/>
              <a:t>Machine Learning is Fun</a:t>
            </a:r>
            <a:r>
              <a:rPr lang="en-US" dirty="0"/>
              <a:t>)</a:t>
            </a:r>
          </a:p>
          <a:p>
            <a:pPr marL="742950" lvl="1" indent="-285750">
              <a:buFont typeface="Arial" charset="0"/>
              <a:buChar char="•"/>
            </a:pPr>
            <a:r>
              <a:rPr lang="en-US" dirty="0"/>
              <a:t>Jason Brownlee (</a:t>
            </a:r>
            <a:r>
              <a:rPr lang="en-US" i="1" dirty="0"/>
              <a:t>Machine Learning Mastery</a:t>
            </a:r>
            <a:r>
              <a:rPr lang="en-US" dirty="0"/>
              <a:t>)</a:t>
            </a:r>
          </a:p>
        </p:txBody>
      </p:sp>
    </p:spTree>
    <p:extLst>
      <p:ext uri="{BB962C8B-B14F-4D97-AF65-F5344CB8AC3E}">
        <p14:creationId xmlns:p14="http://schemas.microsoft.com/office/powerpoint/2010/main" val="70287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Autofit/>
          </a:bodyPr>
          <a:lstStyle/>
          <a:p>
            <a:r>
              <a:rPr lang="en"/>
              <a:t>Who is in this class?  </a:t>
            </a:r>
            <a:endParaRPr/>
          </a:p>
        </p:txBody>
      </p:sp>
      <p:sp>
        <p:nvSpPr>
          <p:cNvPr id="145" name="Google Shape;145;p26"/>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Autofit/>
          </a:bodyPr>
          <a:lstStyle/>
          <a:p>
            <a:r>
              <a:rPr lang="en" dirty="0"/>
              <a:t>Sasha Karimi - Call me Sasha </a:t>
            </a:r>
            <a:endParaRPr dirty="0"/>
          </a:p>
          <a:p>
            <a:pPr lvl="1">
              <a:spcBef>
                <a:spcPts val="0"/>
              </a:spcBef>
            </a:pPr>
            <a:r>
              <a:rPr lang="en" dirty="0"/>
              <a:t>Education - Civil Engineering UMD and Financial Engineering UC Berkeley</a:t>
            </a:r>
            <a:endParaRPr dirty="0"/>
          </a:p>
          <a:p>
            <a:pPr lvl="1">
              <a:spcBef>
                <a:spcPts val="0"/>
              </a:spcBef>
            </a:pPr>
            <a:r>
              <a:rPr lang="en" dirty="0"/>
              <a:t>Work Experience - Civil Engineering (DC Water), Derivative Pricing (EY), Infrastructure Finance (EY), Chief Strategist (A&amp;P Capital), Part-time lecturer at Hult, Berkeley and Harvard.  </a:t>
            </a:r>
            <a:endParaRPr dirty="0"/>
          </a:p>
          <a:p>
            <a:pPr lvl="1">
              <a:spcBef>
                <a:spcPts val="0"/>
              </a:spcBef>
            </a:pPr>
            <a:r>
              <a:rPr lang="en" dirty="0"/>
              <a:t>Personal - Born in Boston, grew up in Tehran, lived in Vancouver, DC and SF. Love skiing and biking </a:t>
            </a:r>
            <a:endParaRPr dirty="0"/>
          </a:p>
          <a:p>
            <a:pPr lvl="1">
              <a:spcBef>
                <a:spcPts val="0"/>
              </a:spcBef>
            </a:pPr>
            <a:r>
              <a:rPr lang="en" b="1" dirty="0"/>
              <a:t>Email: </a:t>
            </a:r>
            <a:r>
              <a:rPr lang="en" b="1" dirty="0">
                <a:hlinkClick r:id="rId3"/>
              </a:rPr>
              <a:t>Sasha.Karimi@faculty.hult.edu</a:t>
            </a:r>
            <a:endParaRPr lang="en" b="1" dirty="0"/>
          </a:p>
          <a:p>
            <a:pPr marL="795847" lvl="1" indent="0">
              <a:spcBef>
                <a:spcPts val="0"/>
              </a:spcBef>
              <a:buNone/>
            </a:pPr>
            <a:endParaRPr b="1" dirty="0"/>
          </a:p>
          <a:p>
            <a:r>
              <a:rPr lang="en" dirty="0"/>
              <a:t>You </a:t>
            </a:r>
            <a:endParaRPr dirty="0"/>
          </a:p>
          <a:p>
            <a:pPr lvl="1">
              <a:spcBef>
                <a:spcPts val="0"/>
              </a:spcBef>
            </a:pPr>
            <a:r>
              <a:rPr lang="en" dirty="0"/>
              <a:t>Your name and home country </a:t>
            </a:r>
            <a:endParaRPr dirty="0"/>
          </a:p>
          <a:p>
            <a:pPr lvl="1">
              <a:spcBef>
                <a:spcPts val="0"/>
              </a:spcBef>
            </a:pPr>
            <a:r>
              <a:rPr lang="en" dirty="0"/>
              <a:t>Work experience and education  </a:t>
            </a:r>
            <a:endParaRPr dirty="0"/>
          </a:p>
          <a:p>
            <a:pPr lvl="1">
              <a:spcBef>
                <a:spcPts val="0"/>
              </a:spcBef>
            </a:pPr>
            <a:r>
              <a:rPr lang="en" dirty="0"/>
              <a:t>What do you want out of this class</a:t>
            </a:r>
            <a:endParaRPr dirty="0"/>
          </a:p>
          <a:p>
            <a:pPr lvl="1">
              <a:spcBef>
                <a:spcPts val="0"/>
              </a:spcBef>
            </a:pPr>
            <a:r>
              <a:rPr lang="en" dirty="0"/>
              <a:t>Interesting fact </a:t>
            </a:r>
            <a:endParaRPr dirty="0"/>
          </a:p>
          <a:p>
            <a:endParaRPr dirty="0"/>
          </a:p>
          <a:p>
            <a:pPr indent="0">
              <a:spcBef>
                <a:spcPts val="2133"/>
              </a:spcBef>
              <a:spcAft>
                <a:spcPts val="2133"/>
              </a:spcAft>
              <a:buNone/>
            </a:pPr>
            <a:endParaRPr dirty="0"/>
          </a:p>
        </p:txBody>
      </p:sp>
      <p:sp>
        <p:nvSpPr>
          <p:cNvPr id="146" name="Google Shape;146;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lgn="r"/>
            <a:fld id="{00000000-1234-1234-1234-123412341234}" type="slidenum">
              <a:rPr lang="en"/>
              <a:pPr algn="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a:t>By the end of this course you’ll be able to</a:t>
            </a:r>
            <a:r>
              <a:rPr lang="mr-IN" dirty="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a:t>Systematically investigate and improve the results produced by machine learning models.</a:t>
            </a:r>
          </a:p>
          <a:p>
            <a:pPr lvl="0"/>
            <a:r>
              <a:rPr lang="en-US" dirty="0"/>
              <a:t>Collaborate productively with your data science team.</a:t>
            </a:r>
          </a:p>
          <a:p>
            <a:r>
              <a:rPr lang="en-US" dirty="0"/>
              <a:t>Keep up with the rapidly progressing field of machine learning and AI. </a:t>
            </a:r>
          </a:p>
        </p:txBody>
      </p:sp>
    </p:spTree>
    <p:extLst>
      <p:ext uri="{BB962C8B-B14F-4D97-AF65-F5344CB8AC3E}">
        <p14:creationId xmlns:p14="http://schemas.microsoft.com/office/powerpoint/2010/main" val="26808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a:solidFill>
                    <a:srgbClr val="444444"/>
                  </a:solidFill>
                  <a:latin typeface="Graphik Web" charset="0"/>
                </a:rPr>
                <a:t>New Yorker, August 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a:t>Understanding the business context is a critical component of success in building machine learning systems.</a:t>
            </a:r>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available data and translate it into a 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of a machine learning 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a:t>Scoring and Evaluation</a:t>
            </a:r>
          </a:p>
        </p:txBody>
      </p:sp>
      <p:sp>
        <p:nvSpPr>
          <p:cNvPr id="3" name="Content Placeholder 2"/>
          <p:cNvSpPr>
            <a:spLocks noGrp="1"/>
          </p:cNvSpPr>
          <p:nvPr>
            <p:ph idx="1"/>
          </p:nvPr>
        </p:nvSpPr>
        <p:spPr>
          <a:xfrm>
            <a:off x="1371600" y="1391478"/>
            <a:ext cx="9601200" cy="4475922"/>
          </a:xfrm>
        </p:spPr>
        <p:txBody>
          <a:bodyPr/>
          <a:lstStyle/>
          <a:p>
            <a:r>
              <a:rPr lang="en-US" dirty="0"/>
              <a:t>Class Participation  - 10%</a:t>
            </a:r>
          </a:p>
          <a:p>
            <a:r>
              <a:rPr lang="en-US" dirty="0"/>
              <a:t>Individual assignment </a:t>
            </a:r>
            <a:r>
              <a:rPr lang="mr-IN" dirty="0"/>
              <a:t>–</a:t>
            </a:r>
            <a:r>
              <a:rPr lang="en-US" dirty="0"/>
              <a:t> 30%</a:t>
            </a:r>
          </a:p>
          <a:p>
            <a:r>
              <a:rPr lang="en-US" dirty="0"/>
              <a:t>Final exam </a:t>
            </a:r>
            <a:r>
              <a:rPr lang="mr-IN" dirty="0"/>
              <a:t>–</a:t>
            </a:r>
            <a:r>
              <a:rPr lang="en-US" dirty="0"/>
              <a:t> 60%</a:t>
            </a:r>
          </a:p>
          <a:p>
            <a:endParaRPr lang="en-US" dirty="0"/>
          </a:p>
          <a:p>
            <a:r>
              <a:rPr lang="en-US" dirty="0"/>
              <a:t>Course materials will be available </a:t>
            </a:r>
            <a:r>
              <a:rPr lang="en-US"/>
              <a:t>on Canvas</a:t>
            </a:r>
            <a:endParaRPr lang="en-US" dirty="0"/>
          </a:p>
        </p:txBody>
      </p:sp>
    </p:spTree>
    <p:extLst>
      <p:ext uri="{BB962C8B-B14F-4D97-AF65-F5344CB8AC3E}">
        <p14:creationId xmlns:p14="http://schemas.microsoft.com/office/powerpoint/2010/main" val="192679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a:t>Tour of </a:t>
            </a:r>
            <a:r>
              <a:rPr lang="en-US" i="1" dirty="0"/>
              <a:t>Orange</a:t>
            </a:r>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9905" y="665625"/>
            <a:ext cx="4011996" cy="55173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8794" y="668743"/>
            <a:ext cx="3688278" cy="5514278"/>
          </a:xfrm>
          <a:prstGeom prst="rect">
            <a:avLst/>
          </a:prstGeom>
        </p:spPr>
      </p:pic>
      <p:sp>
        <p:nvSpPr>
          <p:cNvPr id="6" name="TextBox 5"/>
          <p:cNvSpPr txBox="1"/>
          <p:nvPr/>
        </p:nvSpPr>
        <p:spPr>
          <a:xfrm>
            <a:off x="8251900" y="668743"/>
            <a:ext cx="3621651" cy="5909310"/>
          </a:xfrm>
          <a:prstGeom prst="rect">
            <a:avLst/>
          </a:prstGeom>
          <a:solidFill>
            <a:schemeClr val="accent1">
              <a:lumMod val="20000"/>
              <a:lumOff val="80000"/>
            </a:schemeClr>
          </a:solidFill>
        </p:spPr>
        <p:txBody>
          <a:bodyPr wrap="square" rtlCol="0">
            <a:spAutoFit/>
          </a:bodyPr>
          <a:lstStyle/>
          <a:p>
            <a:r>
              <a:rPr lang="en-US" dirty="0"/>
              <a:t>“To understand </a:t>
            </a:r>
            <a:r>
              <a:rPr lang="en-US" i="1" dirty="0"/>
              <a:t>how </a:t>
            </a:r>
            <a:r>
              <a:rPr lang="en-US" dirty="0"/>
              <a:t>subtraction works – as long as you don’t have to actually carry it out – is really not so difficult. That’s my position: I’m going to explain to you what physicists are </a:t>
            </a:r>
            <a:r>
              <a:rPr lang="en-US" i="1" dirty="0"/>
              <a:t>doing </a:t>
            </a:r>
            <a:r>
              <a:rPr lang="en-US" dirty="0"/>
              <a:t>when they are predicting how Nature will behave, but I’m not going to teach you any tricks so you can do it </a:t>
            </a:r>
            <a:r>
              <a:rPr lang="en-US" i="1" dirty="0"/>
              <a:t>efficiently</a:t>
            </a:r>
            <a:r>
              <a:rPr lang="en-US" dirty="0"/>
              <a:t>. … It takes seven years – four undergraduate and three graduate – to train our physics students to do that in a tricky, efficient way. …By explaining quantum electrodynamics to you in terms of what we are </a:t>
            </a:r>
            <a:r>
              <a:rPr lang="en-US" i="1" dirty="0"/>
              <a:t>really doing</a:t>
            </a:r>
            <a:r>
              <a:rPr lang="en-US" dirty="0"/>
              <a:t>, I hope you will be able to understand it better than do some of our students!” (Feynman, QED p.12)</a:t>
            </a:r>
          </a:p>
        </p:txBody>
      </p:sp>
    </p:spTree>
    <p:extLst>
      <p:ext uri="{BB962C8B-B14F-4D97-AF65-F5344CB8AC3E}">
        <p14:creationId xmlns:p14="http://schemas.microsoft.com/office/powerpoint/2010/main" val="166627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969" y="1233655"/>
            <a:ext cx="6673334" cy="4320983"/>
          </a:xfrm>
          <a:prstGeom prst="rect">
            <a:avLst/>
          </a:prstGeom>
        </p:spPr>
      </p:pic>
      <p:sp>
        <p:nvSpPr>
          <p:cNvPr id="2" name="TextBox 1"/>
          <p:cNvSpPr txBox="1"/>
          <p:nvPr/>
        </p:nvSpPr>
        <p:spPr>
          <a:xfrm>
            <a:off x="8256896" y="1233655"/>
            <a:ext cx="3002507" cy="2862322"/>
          </a:xfrm>
          <a:prstGeom prst="rect">
            <a:avLst/>
          </a:prstGeom>
          <a:noFill/>
        </p:spPr>
        <p:txBody>
          <a:bodyPr wrap="square" rtlCol="0">
            <a:spAutoFit/>
          </a:bodyPr>
          <a:lstStyle/>
          <a:p>
            <a:r>
              <a:rPr lang="en-US" dirty="0"/>
              <a:t>When you work with (and depend upon) others who know things you don’t and vice versa, you have to be able to work productively with them. </a:t>
            </a:r>
          </a:p>
          <a:p>
            <a:endParaRPr lang="en-US" dirty="0"/>
          </a:p>
          <a:p>
            <a:r>
              <a:rPr lang="en-US" dirty="0"/>
              <a:t>Together you can become more than just the sum of your parts.</a:t>
            </a:r>
          </a:p>
        </p:txBody>
      </p:sp>
    </p:spTree>
    <p:extLst>
      <p:ext uri="{BB962C8B-B14F-4D97-AF65-F5344CB8AC3E}">
        <p14:creationId xmlns:p14="http://schemas.microsoft.com/office/powerpoint/2010/main" val="161020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499" y="1027414"/>
            <a:ext cx="6614912" cy="4401205"/>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780499" y="5428619"/>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
        <p:nvSpPr>
          <p:cNvPr id="4" name="Rounded Rectangular Callout 3"/>
          <p:cNvSpPr/>
          <p:nvPr/>
        </p:nvSpPr>
        <p:spPr>
          <a:xfrm>
            <a:off x="8294292" y="2799048"/>
            <a:ext cx="3095952" cy="1544352"/>
          </a:xfrm>
          <a:prstGeom prst="wedgeRoundRectCallout">
            <a:avLst>
              <a:gd name="adj1" fmla="val -86411"/>
              <a:gd name="adj2" fmla="val 18839"/>
              <a:gd name="adj3" fmla="val 16667"/>
            </a:avLst>
          </a:prstGeom>
          <a:solidFill>
            <a:schemeClr val="accent1">
              <a:lumMod val="60000"/>
              <a:lumOff val="40000"/>
            </a:schemeClr>
          </a:solidFill>
          <a:ln w="28575">
            <a:solidFill>
              <a:srgbClr val="FF9300"/>
            </a:solidFill>
          </a:ln>
        </p:spPr>
        <p:style>
          <a:lnRef idx="2">
            <a:schemeClr val="accent5"/>
          </a:lnRef>
          <a:fillRef idx="1">
            <a:schemeClr val="lt1"/>
          </a:fillRef>
          <a:effectRef idx="0">
            <a:schemeClr val="accent5"/>
          </a:effectRef>
          <a:fontRef idx="minor">
            <a:schemeClr val="dk1"/>
          </a:fontRef>
        </p:style>
        <p:txBody>
          <a:bodyPr rtlCol="0" anchor="t"/>
          <a:lstStyle/>
          <a:p>
            <a:r>
              <a:rPr lang="en-US" dirty="0">
                <a:solidFill>
                  <a:schemeClr val="tx1"/>
                </a:solidFill>
              </a:rPr>
              <a:t>It’s not just about reframing the results but about framing the problem correctly in the first place. </a:t>
            </a:r>
          </a:p>
        </p:txBody>
      </p:sp>
    </p:spTree>
    <p:extLst>
      <p:ext uri="{BB962C8B-B14F-4D97-AF65-F5344CB8AC3E}">
        <p14:creationId xmlns:p14="http://schemas.microsoft.com/office/powerpoint/2010/main" val="176894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
        <p:nvSpPr>
          <p:cNvPr id="4" name="TextBox 3"/>
          <p:cNvSpPr txBox="1"/>
          <p:nvPr/>
        </p:nvSpPr>
        <p:spPr>
          <a:xfrm>
            <a:off x="6599581" y="458097"/>
            <a:ext cx="3359427" cy="923330"/>
          </a:xfrm>
          <a:prstGeom prst="rect">
            <a:avLst/>
          </a:prstGeom>
          <a:solidFill>
            <a:schemeClr val="accent1">
              <a:lumMod val="40000"/>
              <a:lumOff val="60000"/>
            </a:schemeClr>
          </a:solidFill>
        </p:spPr>
        <p:txBody>
          <a:bodyPr wrap="square" rtlCol="0">
            <a:spAutoFit/>
          </a:bodyPr>
          <a:lstStyle/>
          <a:p>
            <a:r>
              <a:rPr lang="en-US" dirty="0"/>
              <a:t>What makes these possible? Computational power, the availability of data, and …</a:t>
            </a:r>
          </a:p>
        </p:txBody>
      </p:sp>
    </p:spTree>
    <p:extLst>
      <p:ext uri="{BB962C8B-B14F-4D97-AF65-F5344CB8AC3E}">
        <p14:creationId xmlns:p14="http://schemas.microsoft.com/office/powerpoint/2010/main" val="4844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
        <p:nvSpPr>
          <p:cNvPr id="4" name="TextBox 3"/>
          <p:cNvSpPr txBox="1"/>
          <p:nvPr/>
        </p:nvSpPr>
        <p:spPr>
          <a:xfrm>
            <a:off x="6870625" y="56303"/>
            <a:ext cx="4738979" cy="1754326"/>
          </a:xfrm>
          <a:prstGeom prst="rect">
            <a:avLst/>
          </a:prstGeom>
          <a:solidFill>
            <a:schemeClr val="accent1">
              <a:lumMod val="40000"/>
              <a:lumOff val="60000"/>
            </a:schemeClr>
          </a:solidFill>
        </p:spPr>
        <p:txBody>
          <a:bodyPr wrap="square" rtlCol="0">
            <a:spAutoFit/>
          </a:bodyPr>
          <a:lstStyle/>
          <a:p>
            <a:r>
              <a:rPr lang="en-US" dirty="0"/>
              <a:t>… and learning without explicitly learning a set of rules. Think about how you learn to hit a tennis backhand or how you learn to recognize faces in photos. It’s not by writing down an explicit set of rules for doing these things.</a:t>
            </a:r>
          </a:p>
        </p:txBody>
      </p:sp>
    </p:spTree>
    <p:extLst>
      <p:ext uri="{BB962C8B-B14F-4D97-AF65-F5344CB8AC3E}">
        <p14:creationId xmlns:p14="http://schemas.microsoft.com/office/powerpoint/2010/main" val="12409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1069848" y="484632"/>
            <a:ext cx="10058400" cy="706710"/>
          </a:xfrm>
        </p:spPr>
        <p:txBody>
          <a:bodyPr/>
          <a:lstStyle/>
          <a:p>
            <a:r>
              <a:rPr lang="en-US" dirty="0"/>
              <a:t>Definitions of machine learning</a:t>
            </a:r>
          </a:p>
        </p:txBody>
      </p:sp>
      <p:sp>
        <p:nvSpPr>
          <p:cNvPr id="2" name="TextBox 1"/>
          <p:cNvSpPr txBox="1"/>
          <p:nvPr/>
        </p:nvSpPr>
        <p:spPr>
          <a:xfrm>
            <a:off x="6643688" y="1743075"/>
            <a:ext cx="4757738" cy="2862322"/>
          </a:xfrm>
          <a:prstGeom prst="rect">
            <a:avLst/>
          </a:prstGeom>
          <a:noFill/>
        </p:spPr>
        <p:txBody>
          <a:bodyPr wrap="square" rtlCol="0">
            <a:spAutoFit/>
          </a:bodyPr>
          <a:lstStyle/>
          <a:p>
            <a:r>
              <a:rPr lang="en-US" sz="2000" dirty="0"/>
              <a:t>“A computer program is said to learn from experience </a:t>
            </a:r>
            <a:r>
              <a:rPr lang="en-US" sz="2000" i="1" dirty="0"/>
              <a:t>E</a:t>
            </a:r>
            <a:r>
              <a:rPr lang="en-US" sz="2000" dirty="0"/>
              <a:t> with respect to some class of tasks </a:t>
            </a:r>
            <a:r>
              <a:rPr lang="en-US" sz="2000" i="1" dirty="0"/>
              <a:t>T</a:t>
            </a:r>
            <a:r>
              <a:rPr lang="en-US" sz="2000" dirty="0"/>
              <a:t> and performance measure </a:t>
            </a:r>
            <a:r>
              <a:rPr lang="en-US" sz="2000" i="1" dirty="0"/>
              <a:t>P</a:t>
            </a:r>
            <a:r>
              <a:rPr lang="en-US" sz="2000" dirty="0"/>
              <a:t>, if its performance at tasks in </a:t>
            </a:r>
            <a:r>
              <a:rPr lang="en-US" sz="2000" i="1" dirty="0"/>
              <a:t>T</a:t>
            </a:r>
            <a:r>
              <a:rPr lang="en-US" sz="2000" dirty="0"/>
              <a:t>, as measured by </a:t>
            </a:r>
            <a:r>
              <a:rPr lang="en-US" sz="2000" i="1" dirty="0"/>
              <a:t>P</a:t>
            </a:r>
            <a:r>
              <a:rPr lang="en-US" sz="2000" dirty="0"/>
              <a:t>, improves with experience </a:t>
            </a:r>
            <a:r>
              <a:rPr lang="en-US" sz="2000" i="1" dirty="0"/>
              <a:t>E</a:t>
            </a:r>
            <a:r>
              <a:rPr lang="en-US" sz="2000" dirty="0"/>
              <a:t>.”</a:t>
            </a:r>
          </a:p>
          <a:p>
            <a:endParaRPr lang="en-US" sz="2000" i="1" dirty="0"/>
          </a:p>
          <a:p>
            <a:r>
              <a:rPr lang="en-US" sz="2000" dirty="0"/>
              <a:t>-- Tom Mitchell, </a:t>
            </a:r>
            <a:r>
              <a:rPr lang="en-US" sz="2000" i="1" dirty="0"/>
              <a:t>Machine Learning (1997)</a:t>
            </a:r>
            <a:endParaRPr lang="en-US" sz="2000" dirty="0"/>
          </a:p>
        </p:txBody>
      </p:sp>
      <p:sp>
        <p:nvSpPr>
          <p:cNvPr id="20" name="TextBox 19"/>
          <p:cNvSpPr txBox="1"/>
          <p:nvPr/>
        </p:nvSpPr>
        <p:spPr>
          <a:xfrm>
            <a:off x="1069848" y="2050851"/>
            <a:ext cx="4757738" cy="1938992"/>
          </a:xfrm>
          <a:prstGeom prst="rect">
            <a:avLst/>
          </a:prstGeom>
          <a:noFill/>
        </p:spPr>
        <p:txBody>
          <a:bodyPr wrap="square" rtlCol="0">
            <a:spAutoFit/>
          </a:bodyPr>
          <a:lstStyle/>
          <a:p>
            <a:r>
              <a:rPr lang="en-US" sz="2000" dirty="0"/>
              <a:t>“[Machine learning is the] field of study that gives computers the ability to learn without being explicitly programmed.”</a:t>
            </a:r>
          </a:p>
          <a:p>
            <a:endParaRPr lang="en-US" sz="2000" i="1" dirty="0"/>
          </a:p>
          <a:p>
            <a:r>
              <a:rPr lang="en-US" sz="2000" dirty="0"/>
              <a:t>-- Arthur Samuels </a:t>
            </a:r>
            <a:r>
              <a:rPr lang="en-US" sz="2000" i="1" dirty="0"/>
              <a:t>(1959)</a:t>
            </a:r>
            <a:endParaRPr lang="en-US" sz="2000" dirty="0"/>
          </a:p>
        </p:txBody>
      </p:sp>
    </p:spTree>
    <p:extLst>
      <p:ext uri="{BB962C8B-B14F-4D97-AF65-F5344CB8AC3E}">
        <p14:creationId xmlns:p14="http://schemas.microsoft.com/office/powerpoint/2010/main" val="15587305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069848" y="1468942"/>
            <a:ext cx="2927871" cy="1516142"/>
            <a:chOff x="426235" y="1146412"/>
            <a:chExt cx="4096007" cy="2348891"/>
          </a:xfrm>
        </p:grpSpPr>
        <p:pic>
          <p:nvPicPr>
            <p:cNvPr id="1435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1004606" y="5805840"/>
            <a:ext cx="36951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sp>
        <p:nvSpPr>
          <p:cNvPr id="26" name="TextBox 17"/>
          <p:cNvSpPr txBox="1">
            <a:spLocks noChangeArrowheads="1"/>
          </p:cNvSpPr>
          <p:nvPr/>
        </p:nvSpPr>
        <p:spPr bwMode="auto">
          <a:xfrm>
            <a:off x="1004606" y="2722529"/>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Sensory cortex learns to see. </a:t>
            </a:r>
          </a:p>
        </p:txBody>
      </p:sp>
      <p:sp>
        <p:nvSpPr>
          <p:cNvPr id="28" name="Title 1"/>
          <p:cNvSpPr>
            <a:spLocks noGrp="1"/>
          </p:cNvSpPr>
          <p:nvPr>
            <p:ph type="title"/>
          </p:nvPr>
        </p:nvSpPr>
        <p:spPr>
          <a:xfrm>
            <a:off x="1069848" y="484632"/>
            <a:ext cx="10058400" cy="706710"/>
          </a:xfrm>
        </p:spPr>
        <p:txBody>
          <a:bodyPr/>
          <a:lstStyle/>
          <a:p>
            <a:r>
              <a:rPr lang="en-US" dirty="0"/>
              <a:t>The one-learning-algorithm hypothesis</a:t>
            </a:r>
          </a:p>
        </p:txBody>
      </p:sp>
      <p:grpSp>
        <p:nvGrpSpPr>
          <p:cNvPr id="4" name="Group 3"/>
          <p:cNvGrpSpPr/>
          <p:nvPr/>
        </p:nvGrpSpPr>
        <p:grpSpPr>
          <a:xfrm>
            <a:off x="1005226" y="3776653"/>
            <a:ext cx="3695111" cy="1914744"/>
            <a:chOff x="1005226" y="3375603"/>
            <a:chExt cx="3695111" cy="1914744"/>
          </a:xfrm>
        </p:grpSpPr>
        <p:pic>
          <p:nvPicPr>
            <p:cNvPr id="14338" name="Picture 1" descr="C:\Users\ang\Desktop\Brodmann_41_42.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17303" y="3375603"/>
              <a:ext cx="2783034" cy="19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0853" y="4377308"/>
              <a:ext cx="463239" cy="72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51" name="Straight Arrow Connector 19"/>
            <p:cNvCxnSpPr>
              <a:cxnSpLocks noChangeShapeType="1"/>
            </p:cNvCxnSpPr>
            <p:nvPr/>
          </p:nvCxnSpPr>
          <p:spPr bwMode="auto">
            <a:xfrm flipV="1">
              <a:off x="1784091" y="4469571"/>
              <a:ext cx="1780950" cy="27199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1732487" y="3913600"/>
              <a:ext cx="1794151" cy="529610"/>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5226" y="3621236"/>
              <a:ext cx="747663" cy="6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2328937" y="4509112"/>
              <a:ext cx="230419" cy="230057"/>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350" name="TextBox 20"/>
            <p:cNvSpPr txBox="1">
              <a:spLocks noChangeArrowheads="1"/>
            </p:cNvSpPr>
            <p:nvPr/>
          </p:nvSpPr>
          <p:spPr bwMode="auto">
            <a:xfrm>
              <a:off x="3112161" y="36868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dirty="0">
                  <a:solidFill>
                    <a:srgbClr val="000000"/>
                  </a:solidFill>
                  <a:latin typeface="Arial" charset="0"/>
                </a:rPr>
                <a:t>Auditory </a:t>
              </a:r>
            </a:p>
            <a:p>
              <a:pPr algn="ctr" eaLnBrk="1" hangingPunct="1"/>
              <a:r>
                <a:rPr lang="en-US" altLang="x-none" dirty="0">
                  <a:solidFill>
                    <a:srgbClr val="000000"/>
                  </a:solidFill>
                  <a:latin typeface="Arial" charset="0"/>
                </a:rPr>
                <a:t>Cortex</a:t>
              </a:r>
            </a:p>
          </p:txBody>
        </p:sp>
      </p:grpSp>
      <p:sp>
        <p:nvSpPr>
          <p:cNvPr id="5" name="TextBox 4"/>
          <p:cNvSpPr txBox="1"/>
          <p:nvPr/>
        </p:nvSpPr>
        <p:spPr>
          <a:xfrm>
            <a:off x="6577513" y="1520560"/>
            <a:ext cx="4550735" cy="646331"/>
          </a:xfrm>
          <a:prstGeom prst="rect">
            <a:avLst/>
          </a:prstGeom>
          <a:noFill/>
        </p:spPr>
        <p:txBody>
          <a:bodyPr wrap="square" rtlCol="0">
            <a:spAutoFit/>
          </a:bodyPr>
          <a:lstStyle/>
          <a:p>
            <a:r>
              <a:rPr lang="en-US" dirty="0"/>
              <a:t>When you give 2 different brain areas the same inputs, you get the same outputs.</a:t>
            </a:r>
          </a:p>
        </p:txBody>
      </p:sp>
      <p:sp>
        <p:nvSpPr>
          <p:cNvPr id="22" name="TextBox 21"/>
          <p:cNvSpPr txBox="1"/>
          <p:nvPr/>
        </p:nvSpPr>
        <p:spPr>
          <a:xfrm>
            <a:off x="6577513" y="3776653"/>
            <a:ext cx="4550735" cy="923330"/>
          </a:xfrm>
          <a:prstGeom prst="rect">
            <a:avLst/>
          </a:prstGeom>
          <a:noFill/>
        </p:spPr>
        <p:txBody>
          <a:bodyPr wrap="square" rtlCol="0">
            <a:spAutoFit/>
          </a:bodyPr>
          <a:lstStyle/>
          <a:p>
            <a:r>
              <a:rPr lang="en-US" dirty="0"/>
              <a:t>When you give the same brain area 2 different inputs, you get 2 different outputs.</a:t>
            </a:r>
          </a:p>
        </p:txBody>
      </p:sp>
      <p:sp>
        <p:nvSpPr>
          <p:cNvPr id="6" name="TextBox 5"/>
          <p:cNvSpPr txBox="1"/>
          <p:nvPr/>
        </p:nvSpPr>
        <p:spPr>
          <a:xfrm>
            <a:off x="6577513" y="5142616"/>
            <a:ext cx="4454071" cy="923330"/>
          </a:xfrm>
          <a:prstGeom prst="rect">
            <a:avLst/>
          </a:prstGeom>
          <a:noFill/>
        </p:spPr>
        <p:txBody>
          <a:bodyPr wrap="square" rtlCol="0">
            <a:spAutoFit/>
          </a:bodyPr>
          <a:lstStyle/>
          <a:p>
            <a:r>
              <a:rPr lang="en-US" dirty="0"/>
              <a:t>Conclusion/Hypothesis: No matter the brain area, it’s doing the same thing – i.e., running the same algorithm. </a:t>
            </a:r>
          </a:p>
        </p:txBody>
      </p:sp>
      <p:sp>
        <p:nvSpPr>
          <p:cNvPr id="7" name="TextBox 6"/>
          <p:cNvSpPr txBox="1"/>
          <p:nvPr/>
        </p:nvSpPr>
        <p:spPr>
          <a:xfrm>
            <a:off x="8558326" y="2694953"/>
            <a:ext cx="492443" cy="646331"/>
          </a:xfrm>
          <a:prstGeom prst="rect">
            <a:avLst/>
          </a:prstGeom>
          <a:noFill/>
        </p:spPr>
        <p:txBody>
          <a:bodyPr wrap="none" rtlCol="0">
            <a:spAutoFit/>
          </a:bodyPr>
          <a:lstStyle/>
          <a:p>
            <a:r>
              <a:rPr lang="en-US" sz="3600" dirty="0"/>
              <a:t>+</a:t>
            </a:r>
          </a:p>
        </p:txBody>
      </p:sp>
      <p:sp>
        <p:nvSpPr>
          <p:cNvPr id="27" name="TextBox 26"/>
          <p:cNvSpPr txBox="1"/>
          <p:nvPr/>
        </p:nvSpPr>
        <p:spPr>
          <a:xfrm>
            <a:off x="8558326" y="4579455"/>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05844073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17606</TotalTime>
  <Words>2745</Words>
  <Application>Microsoft Office PowerPoint</Application>
  <PresentationFormat>Widescreen</PresentationFormat>
  <Paragraphs>221</Paragraphs>
  <Slides>24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Adobe Caslon</vt:lpstr>
      <vt:lpstr>Arial</vt:lpstr>
      <vt:lpstr>Calibri</vt:lpstr>
      <vt:lpstr>Graphik Web</vt:lpstr>
      <vt:lpstr>medium-content-slab-serif-font</vt:lpstr>
      <vt:lpstr>Rockwell</vt:lpstr>
      <vt:lpstr>Rockwell Condensed</vt:lpstr>
      <vt:lpstr>Rockwell Extra Bold</vt:lpstr>
      <vt:lpstr>Wingdings</vt:lpstr>
      <vt:lpstr>Wood Type</vt:lpstr>
      <vt:lpstr>Overview</vt:lpstr>
      <vt:lpstr>Who is in this class?  </vt:lpstr>
      <vt:lpstr>PowerPoint Presentation</vt:lpstr>
      <vt:lpstr>PowerPoint Presentation</vt:lpstr>
      <vt:lpstr>PowerPoint Presentation</vt:lpstr>
      <vt:lpstr>PowerPoint Presentation</vt:lpstr>
      <vt:lpstr>PowerPoint Presentation</vt:lpstr>
      <vt:lpstr>Definitions of machine learning</vt:lpstr>
      <vt:lpstr>The one-learning-algorithm hypothesis</vt:lpstr>
      <vt:lpstr>PowerPoint Presentation</vt:lpstr>
      <vt:lpstr>PowerPoint Presentation</vt:lpstr>
      <vt:lpstr>The singularity</vt:lpstr>
      <vt:lpstr>PowerPoint Presentation</vt:lpstr>
      <vt:lpstr>PowerPoint Presentation</vt:lpstr>
      <vt:lpstr>The components of intelligence</vt:lpstr>
      <vt:lpstr>What We’ll Cover in the Course</vt:lpstr>
      <vt:lpstr>Prerequisites</vt:lpstr>
      <vt:lpstr>What is not covered in this course</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Sasha Karimi</cp:lastModifiedBy>
  <cp:revision>505</cp:revision>
  <cp:lastPrinted>2017-04-27T14:07:35Z</cp:lastPrinted>
  <dcterms:created xsi:type="dcterms:W3CDTF">2017-03-27T13:30:07Z</dcterms:created>
  <dcterms:modified xsi:type="dcterms:W3CDTF">2019-06-30T03:58:43Z</dcterms:modified>
</cp:coreProperties>
</file>